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59" r:id="rId5"/>
    <p:sldId id="260" r:id="rId6"/>
    <p:sldId id="261" r:id="rId7"/>
    <p:sldId id="258" r:id="rId8"/>
    <p:sldId id="263" r:id="rId9"/>
    <p:sldId id="264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78" r:id="rId20"/>
    <p:sldId id="280" r:id="rId21"/>
    <p:sldId id="28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C592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8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58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99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41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45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4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71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0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89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11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00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1D338-9D2F-48D9-B7FF-28D42B20B670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5CF1E-E340-4021-B95A-90780B5293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0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5.xml"/><Relationship Id="rId7" Type="http://schemas.openxmlformats.org/officeDocument/2006/relationships/slide" Target="slide16.xml"/><Relationship Id="rId12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slide" Target="slide12.xml"/><Relationship Id="rId5" Type="http://schemas.openxmlformats.org/officeDocument/2006/relationships/slide" Target="slide7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5416" y="1825625"/>
            <a:ext cx="10958384" cy="4351338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endParaRPr lang="ru-RU" sz="9600" dirty="0" smtClean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endParaRPr lang="ru-RU" sz="9600" dirty="0" smtClean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r>
              <a:rPr lang="ru-RU" sz="9600" dirty="0" smtClean="0">
                <a:solidFill>
                  <a:srgbClr val="FF0000"/>
                </a:solidFill>
              </a:rPr>
              <a:t>ИЗОБРЕТАТЕЛЬСТВО</a:t>
            </a:r>
            <a:endParaRPr lang="ru-RU" sz="9600" dirty="0">
              <a:solidFill>
                <a:srgbClr val="FF0000"/>
              </a:solidFill>
            </a:endParaRPr>
          </a:p>
          <a:p>
            <a:pPr marL="0" lvl="0" indent="0" algn="ctr">
              <a:buNone/>
            </a:pPr>
            <a:r>
              <a:rPr lang="ru-RU" sz="54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ИГРА-ВИКТОРИНА</a:t>
            </a:r>
            <a:endParaRPr lang="ru-RU" sz="5400" dirty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7" y="119083"/>
            <a:ext cx="2085287" cy="20933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619" y="5895164"/>
            <a:ext cx="891205" cy="56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528" cy="68582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71600"/>
            <a:ext cx="10515600" cy="3429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совершенно необходимый нам бытовой прибор изобрел Карл фон Линде?</a:t>
            </a: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5478162" y="5453449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034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97"/>
            <a:ext cx="12192529" cy="685829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554" y="2035664"/>
            <a:ext cx="10515600" cy="260667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</a:t>
            </a: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5972432" y="498389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180" y="907192"/>
            <a:ext cx="391498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1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8892" y="800101"/>
            <a:ext cx="10893670" cy="4035668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1711 году во Флоренции (Италия) был изобретен и построен музыкальный инструмент, способный издавать громкие и тихие звуки. От этой </a:t>
            </a:r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он 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получил свое название. Какое?</a:t>
            </a:r>
            <a:b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5412259" y="5325825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0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5608" y="2321169"/>
            <a:ext cx="109200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Фортепиано. </a:t>
            </a:r>
            <a:endParaRPr lang="ru-RU" sz="4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Форте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от итальянского «громко», </a:t>
            </a:r>
            <a:endParaRPr lang="ru-RU" sz="4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пиано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от итальянского «тихо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5420497" y="5041557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44" y="2767526"/>
            <a:ext cx="10516511" cy="13229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993" y="279719"/>
            <a:ext cx="2654446" cy="26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445" y="606669"/>
            <a:ext cx="848457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Древние египтяне смазывали волосы на голове жиром. В дни траура посыпали голову пеплом. Если в такие дни шел дождь, волосы на голове покрывались пеной. Что было изобретено на основе этого эффекта? 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nextslide" highlightClick="1"/>
          </p:cNvPr>
          <p:cNvSpPr/>
          <p:nvPr/>
        </p:nvSpPr>
        <p:spPr>
          <a:xfrm>
            <a:off x="5443864" y="5627172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3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475286" y="2224454"/>
            <a:ext cx="35664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Мыло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5972432" y="498389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80" y="1207273"/>
            <a:ext cx="3943716" cy="481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8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3869" y="1397977"/>
            <a:ext cx="97067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Open Sans"/>
              </a:rPr>
              <a:t> 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Англичанин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Перси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Шоу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придумал первые дорожные отражатели, которые сейчас можно встретить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повсюду . Какое животное стало прототипом его изобретения 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nextslide" highlightClick="1"/>
          </p:cNvPr>
          <p:cNvSpPr/>
          <p:nvPr/>
        </p:nvSpPr>
        <p:spPr>
          <a:xfrm>
            <a:off x="5848865" y="5552303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ОТВЕТ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209" y="4149969"/>
            <a:ext cx="4279980" cy="255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84838" y="1690688"/>
            <a:ext cx="908245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Кошка.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Как-то раз Перси Шоу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 внимание на то, как автомобильные фары отражаются в кошачьих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глазах</a:t>
            </a:r>
            <a:r>
              <a:rPr lang="ru-RU" sz="5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5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5972432" y="498389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861" y="4501661"/>
            <a:ext cx="3068934" cy="2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41937" y="1547447"/>
            <a:ext cx="876593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Авторами хитрой технологии, которая позволяет самолету удерживаться в воздухе по мере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замедления, являются…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nextslide" highlightClick="1"/>
          </p:cNvPr>
          <p:cNvSpPr/>
          <p:nvPr/>
        </p:nvSpPr>
        <p:spPr>
          <a:xfrm>
            <a:off x="5848865" y="5552303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62" y="4273235"/>
            <a:ext cx="2954216" cy="251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81554" y="1415562"/>
            <a:ext cx="92670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птичьего крыла есть часть, именуемая придаточным крылом, или крылышком, которая помогает им стабилизироваться, используя открывающийся слот.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домой 4">
            <a:hlinkClick r:id="rId3" action="ppaction://hlinksldjump" highlightClick="1"/>
          </p:cNvPr>
          <p:cNvSpPr/>
          <p:nvPr/>
        </p:nvSpPr>
        <p:spPr>
          <a:xfrm>
            <a:off x="5972432" y="498389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72" y="4343400"/>
            <a:ext cx="2497954" cy="230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03" y="-297"/>
            <a:ext cx="12258431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игры-викторины: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А теперь самое </a:t>
            </a:r>
            <a:r>
              <a:rPr lang="ru-RU" dirty="0" smtClean="0"/>
              <a:t>интересное! Вы можете быть единственным участником. Но согласитесь в компании отвечать на вопросы веселее. Пришло </a:t>
            </a:r>
            <a:r>
              <a:rPr lang="ru-RU" dirty="0"/>
              <a:t>время пригласить друзей и сыграть! Вам понадобится два или более игроков, лист бумаги и карандаш для записи счета.</a:t>
            </a:r>
          </a:p>
          <a:p>
            <a:r>
              <a:rPr lang="ru-RU" dirty="0"/>
              <a:t>Запустите игру и станьте ее ведущим. В оригинальной телевизионной версии этой игры конкурсанты жмут на большую кнопку, чтобы ответить. Поскольку мы не находимся в студии, конкурсанты могут просто хлопать в ладоши.</a:t>
            </a:r>
          </a:p>
          <a:p>
            <a:r>
              <a:rPr lang="ru-RU" dirty="0"/>
              <a:t>Правила игры просты:</a:t>
            </a:r>
          </a:p>
          <a:p>
            <a:r>
              <a:rPr lang="ru-RU" dirty="0"/>
              <a:t>Первый игрок выбирает категорию и сложность вопроса. Например, </a:t>
            </a:r>
            <a:r>
              <a:rPr lang="ru-RU" i="1" dirty="0" smtClean="0"/>
              <a:t> Изобретатели, </a:t>
            </a:r>
            <a:r>
              <a:rPr lang="ru-RU" i="1" dirty="0"/>
              <a:t>300</a:t>
            </a:r>
            <a:r>
              <a:rPr lang="ru-RU" dirty="0"/>
              <a:t>.</a:t>
            </a:r>
          </a:p>
          <a:p>
            <a:r>
              <a:rPr lang="ru-RU" dirty="0"/>
              <a:t>Ведущий кликает на выбранную клетку игрового поля и зачитывает вопрос вслух. 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После того как ведущий прочитает вопрос, любой из участников может хлопнуть в ладоши, чтобы ответить. Например, предположить, что это был </a:t>
            </a:r>
            <a:r>
              <a:rPr lang="ru-RU" i="1" dirty="0" smtClean="0"/>
              <a:t>Александр Федорович Можайский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Если ответ верный, игрок получает количество очков, полагающееся за этот вопрос, и может выбрать следующий.</a:t>
            </a:r>
          </a:p>
          <a:p>
            <a:r>
              <a:rPr lang="ru-RU" dirty="0"/>
              <a:t>Если ответ неверный, игрок получает штрафные очки, при этом другой игрок может попытаться ответить на вопрос.</a:t>
            </a:r>
          </a:p>
          <a:p>
            <a:r>
              <a:rPr lang="ru-RU" dirty="0"/>
              <a:t>После того как все вопросы на игровом поле будут отвечены, начинается подсчет очков. Игрок с наибольшим количеством очков побеждает.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1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0291" y="1916723"/>
            <a:ext cx="1052439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Times New Roman, serif"/>
              </a:rPr>
              <a:t>На </a:t>
            </a:r>
            <a:r>
              <a:rPr lang="ru-RU" sz="4400" dirty="0" smtClean="0">
                <a:solidFill>
                  <a:srgbClr val="000000"/>
                </a:solidFill>
                <a:latin typeface="Times New Roman, serif"/>
              </a:rPr>
              <a:t>основе какого растения </a:t>
            </a:r>
            <a:r>
              <a:rPr lang="ru-RU" sz="4400" dirty="0">
                <a:solidFill>
                  <a:srgbClr val="000000"/>
                </a:solidFill>
                <a:latin typeface="Times New Roman, serif"/>
              </a:rPr>
              <a:t>созданы липучки на куртках, обуви и многих других изделиях </a:t>
            </a:r>
            <a:r>
              <a:rPr lang="ru-RU" sz="4400" dirty="0" smtClean="0">
                <a:solidFill>
                  <a:srgbClr val="000000"/>
                </a:solidFill>
                <a:latin typeface="Times New Roman, serif"/>
              </a:rPr>
              <a:t>? </a:t>
            </a:r>
            <a:r>
              <a:rPr lang="ru-RU" dirty="0" smtClean="0">
                <a:solidFill>
                  <a:srgbClr val="000000"/>
                </a:solidFill>
                <a:latin typeface="Times New Roman, serif"/>
              </a:rPr>
              <a:t> </a:t>
            </a:r>
            <a:endParaRPr lang="ru-RU" dirty="0"/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5848865" y="5552303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884" y="3993802"/>
            <a:ext cx="3671091" cy="256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48000" y="1767254"/>
            <a:ext cx="606962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000000"/>
                </a:solidFill>
                <a:latin typeface="Times New Roman, serif"/>
              </a:rPr>
              <a:t>Репейник и застежка -«липучка» действуют по одному принципу.</a:t>
            </a:r>
            <a:endParaRPr lang="ru-RU" sz="4400" dirty="0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5972432" y="4983892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1727" y="3613639"/>
            <a:ext cx="3002189" cy="305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4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50913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/>
                <a:gridCol w="3048000"/>
                <a:gridCol w="3048000"/>
                <a:gridCol w="3048000"/>
              </a:tblGrid>
              <a:tr h="2286000">
                <a:tc>
                  <a:txBody>
                    <a:bodyPr/>
                    <a:lstStyle/>
                    <a:p>
                      <a:pPr algn="ctr"/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изобретатели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2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2" action="ppaction://hlinksldjump"/>
                        </a:rPr>
                        <a:t>200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3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4" action="ppaction://hlinksldjump"/>
                        </a:rPr>
                        <a:t>400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5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6" action="ppaction://hlinksldjump"/>
                        </a:rPr>
                        <a:t>600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pPr algn="ctr"/>
                      <a:endParaRPr lang="ru-RU" sz="32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Прототипы изобретений</a:t>
                      </a:r>
                      <a:endParaRPr lang="ru-RU" sz="32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7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7" action="ppaction://hlinksldjump"/>
                        </a:rPr>
                        <a:t>200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3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8" action="ppaction://hlinksldjump"/>
                        </a:rPr>
                        <a:t>400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5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9" action="ppaction://hlinksldjump"/>
                        </a:rPr>
                        <a:t>600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endParaRPr lang="ru-RU" sz="3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3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изобретения</a:t>
                      </a:r>
                      <a:endParaRPr lang="ru-RU" sz="32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10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10" action="ppaction://hlinksldjump"/>
                        </a:rPr>
                        <a:t>200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3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11" action="ppaction://hlinksldjump"/>
                        </a:rPr>
                        <a:t>400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hlinkClick r:id="rId5" action="ppaction://hlinksldjump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hlinkClick r:id="rId12" action="ppaction://hlinksldjump"/>
                        </a:rPr>
                        <a:t>600</a:t>
                      </a:r>
                      <a:endParaRPr kumimoji="0" lang="ru-RU" sz="3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2.depositphotos.com/8410634/11156/i/950/depositphotos_111560766-stock-photo-pirate-and-nautical-themed-gru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  <a:t/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Helvetica Neue"/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000000"/>
                </a:solidFill>
                <a:latin typeface="Helvetica Neue"/>
              </a:rPr>
            </a:br>
            <a:r>
              <a:rPr lang="ru-RU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Helvetica Neue"/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000000"/>
                </a:solidFill>
                <a:latin typeface="Helvetica Neue"/>
              </a:rPr>
            </a:br>
            <a:r>
              <a:rPr lang="ru-RU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Helvetica Neue"/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000000"/>
                </a:solidFill>
                <a:latin typeface="Helvetica Neue"/>
              </a:rPr>
            </a:br>
            <a:r>
              <a:rPr lang="ru-RU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Helvetica Neue"/>
              </a:rPr>
            </a:br>
            <a:r>
              <a:rPr lang="ru-RU" dirty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>
                <a:solidFill>
                  <a:srgbClr val="000000"/>
                </a:solidFill>
                <a:latin typeface="Helvetica Neue"/>
              </a:rPr>
            </a:br>
            <a:r>
              <a:rPr lang="ru-RU" dirty="0" smtClean="0">
                <a:solidFill>
                  <a:srgbClr val="000000"/>
                </a:solidFill>
                <a:latin typeface="Helvetica Neue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Helvetica Neue"/>
              </a:rPr>
            </a:br>
            <a:r>
              <a:rPr lang="ru-RU" sz="49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английского промышленника, который в 18 веке придумал и изготовил особую плотную бумагу на радость всем чертежникам. </a:t>
            </a:r>
            <a:endParaRPr lang="ru-RU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nextslide" highlightClick="1"/>
          </p:cNvPr>
          <p:cNvSpPr/>
          <p:nvPr/>
        </p:nvSpPr>
        <p:spPr>
          <a:xfrm>
            <a:off x="5206314" y="5527589"/>
            <a:ext cx="1416908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hlinkClick r:id="" action="ppaction://hlinkshowjump?jump=nextslide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65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t2.depositphotos.com/8410634/11156/i/950/depositphotos_111560766-stock-photo-pirate-and-nautical-themed-gru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296001"/>
            <a:ext cx="10515600" cy="3935026"/>
          </a:xfrm>
        </p:spPr>
        <p:txBody>
          <a:bodyPr>
            <a:normAutofit/>
          </a:bodyPr>
          <a:lstStyle/>
          <a:p>
            <a:pPr algn="ctr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Джордж Ватман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5123935" y="5231027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65" y="410349"/>
            <a:ext cx="2327776" cy="23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93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42767" y="1631092"/>
            <a:ext cx="87897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Какой шведский фабрикант изобрел в 1896 году взрывчатое вещество динамит 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nextslide" highlightClick="1"/>
          </p:cNvPr>
          <p:cNvSpPr/>
          <p:nvPr/>
        </p:nvSpPr>
        <p:spPr>
          <a:xfrm>
            <a:off x="5412259" y="4983893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53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2529" cy="68582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8314" y="3244334"/>
            <a:ext cx="72560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0" i="0" dirty="0" smtClean="0">
                <a:solidFill>
                  <a:srgbClr val="000000"/>
                </a:solidFill>
                <a:effectLst/>
                <a:latin typeface="Helvetica Neue"/>
              </a:rPr>
              <a:t>Альфред Нобель</a:t>
            </a:r>
            <a:endParaRPr lang="ru-RU" sz="4400" dirty="0"/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5890054" y="5379308"/>
            <a:ext cx="1042416" cy="10424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97" y="282012"/>
            <a:ext cx="3756927" cy="280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96995" y="3244334"/>
            <a:ext cx="102814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изобрел первую лампочку?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настраиваемая 3">
            <a:hlinkClick r:id="" action="ppaction://hlinkshowjump?jump=nextslide" highlightClick="1"/>
          </p:cNvPr>
          <p:cNvSpPr/>
          <p:nvPr/>
        </p:nvSpPr>
        <p:spPr>
          <a:xfrm>
            <a:off x="5865341" y="5222788"/>
            <a:ext cx="1042416" cy="1042416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" action="ppaction://hlinkshowjump?jump=nextslide"/>
              </a:rPr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27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61020" y="973123"/>
            <a:ext cx="96892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b="0" i="0" dirty="0" smtClean="0">
                <a:solidFill>
                  <a:srgbClr val="000000"/>
                </a:solidFill>
                <a:effectLst/>
                <a:latin typeface="Helvetica Neue"/>
              </a:rPr>
              <a:t> </a:t>
            </a:r>
          </a:p>
          <a:p>
            <a:endParaRPr lang="ru-RU" sz="6600" b="0" i="0" dirty="0" smtClean="0">
              <a:solidFill>
                <a:srgbClr val="000000"/>
              </a:solidFill>
              <a:effectLst/>
              <a:latin typeface="Helvetica Neue"/>
            </a:endParaRPr>
          </a:p>
          <a:p>
            <a:r>
              <a:rPr lang="ru-RU" sz="6600" b="0" i="0" dirty="0" smtClean="0">
                <a:solidFill>
                  <a:srgbClr val="000000"/>
                </a:solidFill>
                <a:effectLst/>
                <a:latin typeface="Helvetica Neue"/>
              </a:rPr>
              <a:t> </a:t>
            </a:r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Томас </a:t>
            </a:r>
            <a:r>
              <a:rPr lang="ru-RU" sz="4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Альва</a:t>
            </a:r>
            <a:r>
              <a:rPr lang="ru-RU" sz="4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Эдисон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Управляющая кнопка: домой 3">
            <a:hlinkClick r:id="rId3" action="ppaction://hlinksldjump" highlightClick="1"/>
          </p:cNvPr>
          <p:cNvSpPr/>
          <p:nvPr/>
        </p:nvSpPr>
        <p:spPr>
          <a:xfrm>
            <a:off x="5446689" y="5189839"/>
            <a:ext cx="1058973" cy="96382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402" y="85199"/>
            <a:ext cx="2039769" cy="305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5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296</Words>
  <Application>Microsoft Office PowerPoint</Application>
  <PresentationFormat>Широкоэкранный</PresentationFormat>
  <Paragraphs>71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Helvetica Neue</vt:lpstr>
      <vt:lpstr>Open Sans</vt:lpstr>
      <vt:lpstr>Times New Roman</vt:lpstr>
      <vt:lpstr>Times New Roman, serif</vt:lpstr>
      <vt:lpstr>Тема Office</vt:lpstr>
      <vt:lpstr>Презентация PowerPoint</vt:lpstr>
      <vt:lpstr>Правила игры-викторины:</vt:lpstr>
      <vt:lpstr>Презентация PowerPoint</vt:lpstr>
      <vt:lpstr>         Назовите английского промышленника, который в 18 веке придумал и изготовил особую плотную бумагу на радость всем чертежникам. </vt:lpstr>
      <vt:lpstr>Джордж Ватман</vt:lpstr>
      <vt:lpstr>Презентация PowerPoint</vt:lpstr>
      <vt:lpstr>Презентация PowerPoint</vt:lpstr>
      <vt:lpstr>Презентация PowerPoint</vt:lpstr>
      <vt:lpstr>Презентация PowerPoint</vt:lpstr>
      <vt:lpstr>Какой совершенно необходимый нам бытовой прибор изобрел Карл фон Линде?</vt:lpstr>
      <vt:lpstr>Холодильник</vt:lpstr>
      <vt:lpstr> В 1711 году во Флоренции (Италия) был изобретен и построен музыкальный инструмент, способный издавать громкие и тихие звуки. От этой способности он и получил свое название. Какое?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42</cp:revision>
  <dcterms:created xsi:type="dcterms:W3CDTF">2020-05-15T10:22:11Z</dcterms:created>
  <dcterms:modified xsi:type="dcterms:W3CDTF">2020-06-23T06:46:44Z</dcterms:modified>
</cp:coreProperties>
</file>